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7432000" cy="16459200"/>
  <p:notesSz cx="33783588" cy="547211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aney, Thomas V" initials="DT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FFCC"/>
    <a:srgbClr val="003300"/>
    <a:srgbClr val="FFFF99"/>
    <a:srgbClr val="C1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18" autoAdjust="0"/>
  </p:normalViewPr>
  <p:slideViewPr>
    <p:cSldViewPr>
      <p:cViewPr varScale="1">
        <p:scale>
          <a:sx n="48" d="100"/>
          <a:sy n="48" d="100"/>
        </p:scale>
        <p:origin x="-1602" y="-126"/>
      </p:cViewPr>
      <p:guideLst>
        <p:guide orient="horz" pos="302"/>
        <p:guide orient="horz" pos="2077"/>
        <p:guide pos="8549"/>
        <p:guide pos="288"/>
        <p:guide pos="17032"/>
        <p:guide pos="4331"/>
        <p:guide pos="4512"/>
        <p:guide pos="8731"/>
        <p:guide pos="1276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vdelane\figures%20for%20july%202012%20pos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vdelane\figures%20for%20july%202012%20p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Where</a:t>
            </a:r>
            <a:r>
              <a:rPr lang="en-US" baseline="0"/>
              <a:t> Do You Usually Go for Medical Care?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1'!$C$4</c:f>
              <c:strCache>
                <c:ptCount val="1"/>
                <c:pt idx="0">
                  <c:v>intake</c:v>
                </c:pt>
              </c:strCache>
            </c:strRef>
          </c:tx>
          <c:invertIfNegative val="0"/>
          <c:cat>
            <c:strRef>
              <c:f>'graph 1'!$B$5:$B$9</c:f>
              <c:strCache>
                <c:ptCount val="5"/>
                <c:pt idx="0">
                  <c:v>Doctor's Office/Clinic</c:v>
                </c:pt>
                <c:pt idx="1">
                  <c:v>Hospital Clinic</c:v>
                </c:pt>
                <c:pt idx="2">
                  <c:v>ER</c:v>
                </c:pt>
                <c:pt idx="3">
                  <c:v>Community Health Center</c:v>
                </c:pt>
                <c:pt idx="4">
                  <c:v>No Usual Place</c:v>
                </c:pt>
              </c:strCache>
            </c:strRef>
          </c:cat>
          <c:val>
            <c:numRef>
              <c:f>'graph 1'!$C$5:$C$9</c:f>
              <c:numCache>
                <c:formatCode>0%</c:formatCode>
                <c:ptCount val="5"/>
                <c:pt idx="0">
                  <c:v>0.71</c:v>
                </c:pt>
                <c:pt idx="1">
                  <c:v>0.09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'graph 1'!$D$4</c:f>
              <c:strCache>
                <c:ptCount val="1"/>
                <c:pt idx="0">
                  <c:v>6 months</c:v>
                </c:pt>
              </c:strCache>
            </c:strRef>
          </c:tx>
          <c:invertIfNegative val="0"/>
          <c:cat>
            <c:strRef>
              <c:f>'graph 1'!$B$5:$B$9</c:f>
              <c:strCache>
                <c:ptCount val="5"/>
                <c:pt idx="0">
                  <c:v>Doctor's Office/Clinic</c:v>
                </c:pt>
                <c:pt idx="1">
                  <c:v>Hospital Clinic</c:v>
                </c:pt>
                <c:pt idx="2">
                  <c:v>ER</c:v>
                </c:pt>
                <c:pt idx="3">
                  <c:v>Community Health Center</c:v>
                </c:pt>
                <c:pt idx="4">
                  <c:v>No Usual Place</c:v>
                </c:pt>
              </c:strCache>
            </c:strRef>
          </c:cat>
          <c:val>
            <c:numRef>
              <c:f>'graph 1'!$D$5:$D$9</c:f>
              <c:numCache>
                <c:formatCode>0%</c:formatCode>
                <c:ptCount val="5"/>
                <c:pt idx="0">
                  <c:v>0.6</c:v>
                </c:pt>
                <c:pt idx="1">
                  <c:v>0.09</c:v>
                </c:pt>
                <c:pt idx="2">
                  <c:v>7.0000000000000007E-2</c:v>
                </c:pt>
                <c:pt idx="3">
                  <c:v>0.22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17184"/>
        <c:axId val="26318720"/>
      </c:barChart>
      <c:catAx>
        <c:axId val="26317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318720"/>
        <c:crosses val="autoZero"/>
        <c:auto val="1"/>
        <c:lblAlgn val="ctr"/>
        <c:lblOffset val="100"/>
        <c:noMultiLvlLbl val="0"/>
      </c:catAx>
      <c:valAx>
        <c:axId val="263187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63171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4211821923903551"/>
          <c:y val="0.20562483609995191"/>
          <c:w val="0.15229723488140348"/>
          <c:h val="0.3473925050590125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'facilitators for insurance'!$B$4:$B$8</c:f>
              <c:strCache>
                <c:ptCount val="5"/>
                <c:pt idx="0">
                  <c:v>had help getting it</c:v>
                </c:pt>
                <c:pt idx="1">
                  <c:v>wanted / needed it</c:v>
                </c:pt>
                <c:pt idx="2">
                  <c:v>was not too hard to apply</c:v>
                </c:pt>
                <c:pt idx="3">
                  <c:v>knew how to enroll</c:v>
                </c:pt>
                <c:pt idx="4">
                  <c:v>knew about eligibility</c:v>
                </c:pt>
              </c:strCache>
            </c:strRef>
          </c:cat>
          <c:val>
            <c:numRef>
              <c:f>'facilitators for insurance'!$C$4:$C$8</c:f>
              <c:numCache>
                <c:formatCode>0%</c:formatCode>
                <c:ptCount val="5"/>
                <c:pt idx="0">
                  <c:v>0.62</c:v>
                </c:pt>
                <c:pt idx="1">
                  <c:v>0.54</c:v>
                </c:pt>
                <c:pt idx="2">
                  <c:v>0.15</c:v>
                </c:pt>
                <c:pt idx="3">
                  <c:v>0.13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35104"/>
        <c:axId val="26336640"/>
      </c:barChart>
      <c:catAx>
        <c:axId val="26335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336640"/>
        <c:crosses val="autoZero"/>
        <c:auto val="1"/>
        <c:lblAlgn val="ctr"/>
        <c:lblOffset val="100"/>
        <c:noMultiLvlLbl val="0"/>
      </c:catAx>
      <c:valAx>
        <c:axId val="26336640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% </a:t>
                </a:r>
                <a:r>
                  <a:rPr lang="en-US" sz="1400" dirty="0" smtClean="0"/>
                  <a:t>with </a:t>
                </a:r>
                <a:r>
                  <a:rPr lang="en-US" sz="1400" dirty="0"/>
                  <a:t>insurance at intake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2633510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840163"/>
            <a:ext cx="24688800" cy="10863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658813"/>
            <a:ext cx="6172200" cy="140446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58813"/>
            <a:ext cx="18364200" cy="14044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3840163"/>
            <a:ext cx="12268200" cy="108632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92200" y="3840163"/>
            <a:ext cx="12268200" cy="53546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92200" y="9347200"/>
            <a:ext cx="12268200" cy="5356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840163"/>
            <a:ext cx="24688800" cy="108632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40163"/>
            <a:ext cx="12268200" cy="108632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3840163"/>
            <a:ext cx="12268200" cy="108632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2pPr>
      <a:lvl3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3pPr>
      <a:lvl4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4pPr>
      <a:lvl5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28613" indent="-236538" algn="l" defTabSz="2508250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2536825" indent="-628650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3pPr>
      <a:lvl4pPr marL="3254375" indent="-627063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3971925" indent="-625475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4429125" indent="-625475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4886325" indent="-625475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5343525" indent="-625475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5800725" indent="-625475" algn="l" defTabSz="2508250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15000" y="308721"/>
            <a:ext cx="17688111" cy="2700300"/>
          </a:xfrm>
          <a:gradFill rotWithShape="1">
            <a:gsLst>
              <a:gs pos="17000">
                <a:srgbClr val="FFFFCC"/>
              </a:gs>
              <a:gs pos="100000">
                <a:srgbClr val="009999"/>
              </a:gs>
            </a:gsLst>
            <a:lin ang="5400000" scaled="1"/>
          </a:gradFill>
          <a:ln>
            <a:miter lim="800000"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sz="4400" b="1" dirty="0" smtClean="0"/>
              <a:t>Healthcare Utilization and Quality among Young Adult Clients in a Mental Health System of Care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2800" dirty="0" smtClean="0"/>
              <a:t>Thomas Delaney PhD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Jody Kamon PhD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</a:t>
            </a:r>
            <a:r>
              <a:rPr lang="en-US" sz="2800" dirty="0"/>
              <a:t>and </a:t>
            </a:r>
            <a:r>
              <a:rPr lang="en-US" sz="2800" dirty="0" smtClean="0"/>
              <a:t>Jesse Suter PhD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aseline="30000" dirty="0" smtClean="0"/>
              <a:t>1</a:t>
            </a:r>
            <a:r>
              <a:rPr lang="en-US" sz="2800" dirty="0" smtClean="0"/>
              <a:t>University </a:t>
            </a:r>
            <a:r>
              <a:rPr lang="en-US" sz="2800" dirty="0"/>
              <a:t>of Vermont College of Medicine, Burlington, </a:t>
            </a:r>
            <a:r>
              <a:rPr lang="en-US" sz="2800" dirty="0" smtClean="0"/>
              <a:t>VT</a:t>
            </a:r>
            <a:br>
              <a:rPr lang="en-US" sz="2800" dirty="0" smtClean="0"/>
            </a:br>
            <a:r>
              <a:rPr lang="en-US" sz="2800" baseline="30000" dirty="0" smtClean="0"/>
              <a:t>2</a:t>
            </a:r>
            <a:r>
              <a:rPr lang="en-US" sz="2800" dirty="0" smtClean="0"/>
              <a:t> Center for Disability and Community Inclusion, University of Vermont, Burlington, VT</a:t>
            </a:r>
            <a:endParaRPr lang="en-US" sz="2800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18225" y="3441700"/>
            <a:ext cx="6399213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50801" tIns="125400" rIns="250801" bIns="125400"/>
          <a:lstStyle/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0304125" y="12477750"/>
            <a:ext cx="640080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50801" tIns="125400" rIns="250801" bIns="125400"/>
          <a:lstStyle/>
          <a:p>
            <a:pPr defTabSz="2508250">
              <a:spcBef>
                <a:spcPct val="20000"/>
              </a:spcBef>
            </a:pPr>
            <a:endParaRPr lang="en-US" sz="1600"/>
          </a:p>
          <a:p>
            <a:pPr marL="328613" lvl="1" indent="-236538" defTabSz="2508250">
              <a:spcBef>
                <a:spcPct val="20000"/>
              </a:spcBef>
              <a:buFontTx/>
              <a:buChar char="•"/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1600"/>
          </a:p>
          <a:p>
            <a:pPr defTabSz="2508250">
              <a:spcBef>
                <a:spcPct val="20000"/>
              </a:spcBef>
            </a:pPr>
            <a:endParaRPr lang="en-US" sz="2900"/>
          </a:p>
          <a:p>
            <a:pPr defTabSz="2508250">
              <a:spcBef>
                <a:spcPct val="20000"/>
              </a:spcBef>
            </a:pPr>
            <a:endParaRPr lang="en-US" sz="1600"/>
          </a:p>
        </p:txBody>
      </p:sp>
      <p:sp>
        <p:nvSpPr>
          <p:cNvPr id="9057" name="Text Box 865"/>
          <p:cNvSpPr txBox="1">
            <a:spLocks noChangeArrowheads="1"/>
          </p:cNvSpPr>
          <p:nvPr/>
        </p:nvSpPr>
        <p:spPr bwMode="auto">
          <a:xfrm rot="10788190" flipV="1">
            <a:off x="7366494" y="3184180"/>
            <a:ext cx="5942013" cy="4984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>
              <a:spcBef>
                <a:spcPct val="20000"/>
              </a:spcBef>
            </a:pPr>
            <a:r>
              <a:rPr lang="en-US" sz="2800" dirty="0"/>
              <a:t>Methods</a:t>
            </a:r>
          </a:p>
        </p:txBody>
      </p:sp>
      <p:sp>
        <p:nvSpPr>
          <p:cNvPr id="9058" name="Text Box 866"/>
          <p:cNvSpPr txBox="1">
            <a:spLocks noChangeArrowheads="1"/>
          </p:cNvSpPr>
          <p:nvPr/>
        </p:nvSpPr>
        <p:spPr bwMode="auto">
          <a:xfrm>
            <a:off x="20916800" y="7505067"/>
            <a:ext cx="5942012" cy="544513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/>
              <a:t>Conclusions</a:t>
            </a:r>
          </a:p>
        </p:txBody>
      </p:sp>
      <p:sp>
        <p:nvSpPr>
          <p:cNvPr id="9059" name="Text Box 867"/>
          <p:cNvSpPr txBox="1">
            <a:spLocks noChangeArrowheads="1"/>
          </p:cNvSpPr>
          <p:nvPr/>
        </p:nvSpPr>
        <p:spPr bwMode="auto">
          <a:xfrm>
            <a:off x="663575" y="3222179"/>
            <a:ext cx="5942013" cy="5429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9060" name="Text Box 868"/>
          <p:cNvSpPr txBox="1">
            <a:spLocks noChangeArrowheads="1"/>
          </p:cNvSpPr>
          <p:nvPr/>
        </p:nvSpPr>
        <p:spPr bwMode="auto">
          <a:xfrm rot="10800000" flipV="1">
            <a:off x="14112044" y="3173384"/>
            <a:ext cx="5942012" cy="915756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Healthcare Quality, Satisfaction and Feeling Respected</a:t>
            </a:r>
            <a:endParaRPr lang="en-US" sz="2800" dirty="0"/>
          </a:p>
        </p:txBody>
      </p:sp>
      <p:sp>
        <p:nvSpPr>
          <p:cNvPr id="9066" name="Text Box 874"/>
          <p:cNvSpPr txBox="1">
            <a:spLocks noChangeArrowheads="1"/>
          </p:cNvSpPr>
          <p:nvPr/>
        </p:nvSpPr>
        <p:spPr bwMode="auto">
          <a:xfrm>
            <a:off x="801688" y="3873116"/>
            <a:ext cx="58039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Care Providers can play an important role in supporting young adults’ health (including mental health).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addition to coordinating services and supports with others in a system of care, health care providers may conduct screenings/assessments that detect emerging issues for young adults.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our state, less than 70% of young adults have regular well adolescent/young adult visits with health care providers. For many of them, it is unclear how, and whether, they are receiving medical care.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research was done as part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Young Adults in Transition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(YIT) project, a statewide System of Care effort funded by SAMHSA..   </a:t>
            </a:r>
          </a:p>
        </p:txBody>
      </p:sp>
      <p:sp>
        <p:nvSpPr>
          <p:cNvPr id="9070" name="Text Box 878"/>
          <p:cNvSpPr txBox="1">
            <a:spLocks noChangeArrowheads="1"/>
          </p:cNvSpPr>
          <p:nvPr/>
        </p:nvSpPr>
        <p:spPr bwMode="auto">
          <a:xfrm>
            <a:off x="20862793" y="3169723"/>
            <a:ext cx="5942013" cy="647836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Health Insurance</a:t>
            </a:r>
            <a:endParaRPr lang="en-US" sz="2800" dirty="0"/>
          </a:p>
        </p:txBody>
      </p:sp>
      <p:pic>
        <p:nvPicPr>
          <p:cNvPr id="9074" name="Picture 882" descr="UVMCOMinallianceFAH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44992" y="1496851"/>
            <a:ext cx="4356484" cy="12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080" name="Text Box 888"/>
          <p:cNvSpPr txBox="1">
            <a:spLocks noChangeArrowheads="1"/>
          </p:cNvSpPr>
          <p:nvPr/>
        </p:nvSpPr>
        <p:spPr bwMode="auto">
          <a:xfrm>
            <a:off x="20844792" y="8058621"/>
            <a:ext cx="6050024" cy="330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/>
              <a:t>The rate of well visits/routine care visits is similar for young adults in the system of care and in the general young adult population (approximately 70%) and may actually be higher. It remains important to learn what factors are keeping the remaining young adults from accessing regular care.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/>
              <a:t>There was a non-significant shift towards young adults accessing care at community health centers after 6 months in the system of care.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/>
              <a:t>Most young adults reported feeling respected and listened to by healthcare providers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/>
              <a:t>Health insurance coverage was high is this sample, but most young adults reported needing assistance in obtaining insurance for themselves.</a:t>
            </a:r>
          </a:p>
          <a:p>
            <a:pPr defTabSz="250825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Text Box 866"/>
          <p:cNvSpPr txBox="1">
            <a:spLocks noChangeArrowheads="1"/>
          </p:cNvSpPr>
          <p:nvPr/>
        </p:nvSpPr>
        <p:spPr bwMode="auto">
          <a:xfrm>
            <a:off x="20844792" y="13553739"/>
            <a:ext cx="5942012" cy="544513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Limitations</a:t>
            </a:r>
            <a:endParaRPr lang="en-US" sz="2800" dirty="0"/>
          </a:p>
        </p:txBody>
      </p:sp>
      <p:sp>
        <p:nvSpPr>
          <p:cNvPr id="39" name="Text Box 888"/>
          <p:cNvSpPr txBox="1">
            <a:spLocks noChangeArrowheads="1"/>
          </p:cNvSpPr>
          <p:nvPr/>
        </p:nvSpPr>
        <p:spPr bwMode="auto">
          <a:xfrm>
            <a:off x="20844792" y="14107293"/>
            <a:ext cx="5942012" cy="197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Low sample size of young adults.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were unable to connect healthcare quality and utilization measures to the actual health status of young adults in the study.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865"/>
          <p:cNvSpPr txBox="1">
            <a:spLocks noChangeArrowheads="1"/>
          </p:cNvSpPr>
          <p:nvPr/>
        </p:nvSpPr>
        <p:spPr bwMode="auto">
          <a:xfrm rot="10788190" flipV="1">
            <a:off x="676460" y="9233087"/>
            <a:ext cx="5942013" cy="4984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>
              <a:spcBef>
                <a:spcPct val="20000"/>
              </a:spcBef>
            </a:pPr>
            <a:r>
              <a:rPr lang="en-US" sz="2800" dirty="0" smtClean="0"/>
              <a:t>Purpose</a:t>
            </a:r>
            <a:endParaRPr lang="en-US" sz="2800" dirty="0"/>
          </a:p>
        </p:txBody>
      </p:sp>
      <p:sp>
        <p:nvSpPr>
          <p:cNvPr id="36" name="Text Box 874"/>
          <p:cNvSpPr txBox="1">
            <a:spLocks noChangeArrowheads="1"/>
          </p:cNvSpPr>
          <p:nvPr/>
        </p:nvSpPr>
        <p:spPr bwMode="auto">
          <a:xfrm>
            <a:off x="815411" y="9761203"/>
            <a:ext cx="5803900" cy="147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order to understand patterns of </a:t>
            </a:r>
            <a:r>
              <a:rPr lang="en-US" sz="2000" dirty="0" smtClean="0"/>
              <a:t> their use and experience </a:t>
            </a:r>
            <a:r>
              <a:rPr lang="en-US" sz="2000" dirty="0"/>
              <a:t>of healthcare, the study </a:t>
            </a:r>
            <a:r>
              <a:rPr lang="en-US" sz="2000" dirty="0" smtClean="0"/>
              <a:t>looked at  </a:t>
            </a:r>
            <a:r>
              <a:rPr lang="en-US" sz="2000" dirty="0"/>
              <a:t>measures relating </a:t>
            </a:r>
            <a:r>
              <a:rPr lang="en-US" sz="2000" dirty="0" smtClean="0"/>
              <a:t>to young adults’:</a:t>
            </a:r>
          </a:p>
          <a:p>
            <a:pPr marL="342900" indent="-342900" defTabSz="25082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healthcare utilization, </a:t>
            </a:r>
            <a:r>
              <a:rPr lang="en-US" sz="2000" dirty="0" smtClean="0"/>
              <a:t> including frequency of well visits and where/how young adults are accessing care,</a:t>
            </a:r>
          </a:p>
          <a:p>
            <a:pPr marL="342900" indent="-342900" defTabSz="25082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Quality, satisfaction and feeling respected / listened to regarding healthcare providers,</a:t>
            </a:r>
          </a:p>
          <a:p>
            <a:pPr marL="342900" indent="-342900" defTabSz="25082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self-ratings </a:t>
            </a:r>
            <a:r>
              <a:rPr lang="en-US" sz="2000" dirty="0"/>
              <a:t>of their overall </a:t>
            </a:r>
            <a:r>
              <a:rPr lang="en-US" sz="2000" dirty="0" smtClean="0"/>
              <a:t>health, and</a:t>
            </a:r>
          </a:p>
          <a:p>
            <a:pPr marL="342900" indent="-342900" defTabSz="25082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ealth insurance coverage. 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37" name="Text Box 874"/>
          <p:cNvSpPr txBox="1">
            <a:spLocks noChangeArrowheads="1"/>
          </p:cNvSpPr>
          <p:nvPr/>
        </p:nvSpPr>
        <p:spPr bwMode="auto">
          <a:xfrm>
            <a:off x="7379296" y="3765104"/>
            <a:ext cx="5976664" cy="147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Longitudinal study with young adults assessed at intake and 6 months later. Interviews were conducted by researchers from the University of Vermont and lasted approximately 1.5 hours.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Data were collected using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Young Adult  Health Care Survey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(YAHCS; Bethell et al., 1999) and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Access and Barriers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survey tool.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Analyses included data from 45 young adults who completed interviews both at the time of entering the evaluation and 6 months later.</a:t>
            </a:r>
          </a:p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Statistical comparisons used Fisher’s Exact tests and one-way ANOVA with alpha = .05 (2 tailed). Significant differences are noted with asterisks. This research was approved by the Institutional Review Board of the University of Vermont.</a:t>
            </a:r>
          </a:p>
          <a:p>
            <a:pPr defTabSz="2508250">
              <a:spcBef>
                <a:spcPct val="500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defTabSz="2508250">
              <a:spcBef>
                <a:spcPct val="50000"/>
              </a:spcBef>
            </a:pPr>
            <a:endParaRPr lang="en-US" sz="2000" dirty="0" smtClean="0">
              <a:latin typeface="Times New Roman" pitchFamily="18" charset="0"/>
            </a:endParaRPr>
          </a:p>
          <a:p>
            <a:pPr defTabSz="2508250">
              <a:spcBef>
                <a:spcPct val="50000"/>
              </a:spcBef>
            </a:pP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28" name="Text Box 867"/>
          <p:cNvSpPr txBox="1">
            <a:spLocks noChangeArrowheads="1"/>
          </p:cNvSpPr>
          <p:nvPr/>
        </p:nvSpPr>
        <p:spPr bwMode="auto">
          <a:xfrm>
            <a:off x="646548" y="13738212"/>
            <a:ext cx="5942013" cy="198022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With Support From:</a:t>
            </a:r>
          </a:p>
          <a:p>
            <a:pPr algn="ctr" defTabSz="3135313"/>
            <a:r>
              <a:rPr lang="en-US" sz="2000" dirty="0" smtClean="0"/>
              <a:t>SAMHSA CMHI Cooperative Agreement </a:t>
            </a:r>
          </a:p>
          <a:p>
            <a:pPr algn="ctr" defTabSz="3135313"/>
            <a:r>
              <a:rPr lang="en-US" sz="2000" dirty="0" smtClean="0"/>
              <a:t>(CMHS SM-08-004)</a:t>
            </a:r>
          </a:p>
          <a:p>
            <a:pPr algn="ctr" defTabSz="3135313"/>
            <a:r>
              <a:rPr lang="en-US" sz="2000" dirty="0" smtClean="0"/>
              <a:t>Vermont Dept. Of Mental Health</a:t>
            </a:r>
          </a:p>
          <a:p>
            <a:pPr algn="ctr" defTabSz="3135313"/>
            <a:r>
              <a:rPr lang="en-US" sz="2000" dirty="0" smtClean="0"/>
              <a:t>VT Federation of Families for Children’s Mental Health</a:t>
            </a:r>
          </a:p>
          <a:p>
            <a:pPr algn="ctr" defTabSz="3135313"/>
            <a:endParaRPr lang="en-US" sz="2800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664772" y="3873116"/>
            <a:ext cx="63007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50801" tIns="125400" rIns="250801" bIns="125400"/>
          <a:lstStyle/>
          <a:p>
            <a:pPr defTabSz="2508250">
              <a:spcBef>
                <a:spcPct val="20000"/>
              </a:spcBef>
            </a:pPr>
            <a:r>
              <a:rPr lang="en-US" sz="2000" dirty="0" smtClean="0"/>
              <a:t>At intake, 78% </a:t>
            </a:r>
            <a:r>
              <a:rPr lang="en-US" sz="2000" i="1" dirty="0" smtClean="0"/>
              <a:t>(SD = .42) </a:t>
            </a:r>
            <a:r>
              <a:rPr lang="en-US" sz="2000" dirty="0" smtClean="0"/>
              <a:t>of young adults reported being covered by health insurance, and at 6 months the figure was 85% </a:t>
            </a:r>
            <a:r>
              <a:rPr lang="en-US" sz="2000" i="1" dirty="0" smtClean="0"/>
              <a:t>(SD = .36)</a:t>
            </a:r>
            <a:r>
              <a:rPr lang="en-US" sz="2000" dirty="0" smtClean="0"/>
              <a:t>. Among those with insurance, the most frequent facilitators of having it were:</a:t>
            </a:r>
          </a:p>
        </p:txBody>
      </p:sp>
      <p:sp>
        <p:nvSpPr>
          <p:cNvPr id="30" name="Text Box 888"/>
          <p:cNvSpPr txBox="1">
            <a:spLocks noChangeArrowheads="1"/>
          </p:cNvSpPr>
          <p:nvPr/>
        </p:nvSpPr>
        <p:spPr bwMode="auto">
          <a:xfrm>
            <a:off x="14290712" y="13135185"/>
            <a:ext cx="5942012" cy="197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Interviewees were asked “How is your health in general” with a response scale of “excellent”, “very good”, “good”, “fair” and “poor”. At intake, only 36% indicated excellent or very good; 6 months later 29% selected these choices.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868"/>
          <p:cNvSpPr txBox="1">
            <a:spLocks noChangeArrowheads="1"/>
          </p:cNvSpPr>
          <p:nvPr/>
        </p:nvSpPr>
        <p:spPr bwMode="auto">
          <a:xfrm rot="10800000" flipV="1">
            <a:off x="7421266" y="8984759"/>
            <a:ext cx="5942012" cy="5429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Well Visits &amp; Locations of Care</a:t>
            </a:r>
            <a:endParaRPr lang="en-US" sz="2800" dirty="0"/>
          </a:p>
        </p:txBody>
      </p:sp>
      <p:sp>
        <p:nvSpPr>
          <p:cNvPr id="26" name="Text Box 868"/>
          <p:cNvSpPr txBox="1">
            <a:spLocks noChangeArrowheads="1"/>
          </p:cNvSpPr>
          <p:nvPr/>
        </p:nvSpPr>
        <p:spPr bwMode="auto">
          <a:xfrm rot="10800000" flipV="1">
            <a:off x="14270694" y="12542762"/>
            <a:ext cx="5942012" cy="5429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/>
              <a:t>S</a:t>
            </a:r>
            <a:r>
              <a:rPr lang="en-US" sz="2800" dirty="0" smtClean="0"/>
              <a:t>elf Ratings of Health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131563"/>
              </p:ext>
            </p:extLst>
          </p:nvPr>
        </p:nvGraphicFramePr>
        <p:xfrm>
          <a:off x="7379296" y="9605448"/>
          <a:ext cx="5912725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700"/>
                <a:gridCol w="1557498"/>
                <a:gridCol w="1332527"/>
              </a:tblGrid>
              <a:tr h="21758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Access and Locations (% Yes Responses)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intake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 months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Seen a health provider in past 12 months?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82%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When was the last time you went for routine care?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0-6 mos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7-12 mos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13-24 mos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&gt; 24 mos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haven't gone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7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Did a survey the last time went for routine visit?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88078"/>
              </p:ext>
            </p:extLst>
          </p:nvPr>
        </p:nvGraphicFramePr>
        <p:xfrm>
          <a:off x="13770682" y="6537412"/>
          <a:ext cx="6624735" cy="330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713"/>
                <a:gridCol w="1181011"/>
                <a:gridCol w="1181011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In </a:t>
                      </a:r>
                      <a:r>
                        <a:rPr lang="en-US" sz="1600" b="1" u="none" strike="noStrike" dirty="0">
                          <a:effectLst/>
                        </a:rPr>
                        <a:t>the last 12 months how often…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(percent who rated “usually” and “always” rather than “sometimes” or “never”)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</a:t>
                      </a:r>
                      <a:r>
                        <a:rPr lang="en-US" sz="1600" u="none" strike="noStrike" dirty="0" smtClean="0">
                          <a:effectLst/>
                        </a:rPr>
                        <a:t>ntake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 months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Office staff as helpful as you though they should be?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Healthcare providers listened carefully to you?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Healthcare providers explain things in a way you could understand?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Showed respect for what you had to say?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Spend enough time with you?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79671"/>
              </p:ext>
            </p:extLst>
          </p:nvPr>
        </p:nvGraphicFramePr>
        <p:xfrm>
          <a:off x="14004032" y="14781848"/>
          <a:ext cx="6588733" cy="901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0950"/>
                <a:gridCol w="962399"/>
                <a:gridCol w="925384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 smtClean="0">
                          <a:effectLst/>
                        </a:rPr>
                        <a:t>Intake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6 months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 the last 12 months, have you ever had a serious health problem that went untreated? (% Yes)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1" name="Text Box 888"/>
          <p:cNvSpPr txBox="1">
            <a:spLocks noChangeArrowheads="1"/>
          </p:cNvSpPr>
          <p:nvPr/>
        </p:nvSpPr>
        <p:spPr bwMode="auto">
          <a:xfrm>
            <a:off x="14216687" y="4305164"/>
            <a:ext cx="60500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/>
              <a:t>“Use any number from 0 to 10, where 0 is the worst health care possible and 10 is the best health care possible. How would you rate all of your health care (in the past 12 months)?” </a:t>
            </a:r>
          </a:p>
          <a:p>
            <a:pPr defTabSz="2508250">
              <a:spcBef>
                <a:spcPct val="50000"/>
              </a:spcBef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818903"/>
              </p:ext>
            </p:extLst>
          </p:nvPr>
        </p:nvGraphicFramePr>
        <p:xfrm>
          <a:off x="15300176" y="5565304"/>
          <a:ext cx="3744416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1872208"/>
              </a:tblGrid>
              <a:tr h="224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Intake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 months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4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average </a:t>
                      </a:r>
                      <a:r>
                        <a:rPr lang="en-US" sz="1600" i="1" u="sng" strike="noStrike" dirty="0">
                          <a:effectLst/>
                        </a:rPr>
                        <a:t>(SD</a:t>
                      </a:r>
                      <a:r>
                        <a:rPr lang="en-US" sz="1600" u="sng" strike="noStrike" dirty="0">
                          <a:effectLst/>
                        </a:rPr>
                        <a:t>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sng" strike="noStrike" dirty="0">
                          <a:effectLst/>
                        </a:rPr>
                        <a:t>average (</a:t>
                      </a:r>
                      <a:r>
                        <a:rPr lang="en-US" sz="1600" i="1" u="sng" strike="noStrike" dirty="0">
                          <a:effectLst/>
                        </a:rPr>
                        <a:t>SD</a:t>
                      </a:r>
                      <a:r>
                        <a:rPr lang="en-US" sz="1600" u="sng" strike="noStrike" dirty="0">
                          <a:effectLst/>
                        </a:rPr>
                        <a:t>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4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4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7.3 </a:t>
                      </a:r>
                      <a:r>
                        <a:rPr lang="en-US" sz="1200" i="1" u="none" strike="noStrike" dirty="0" smtClean="0">
                          <a:effectLst/>
                        </a:rPr>
                        <a:t>(1.9)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7.0 </a:t>
                      </a:r>
                      <a:r>
                        <a:rPr lang="en-US" sz="1200" i="1" u="none" strike="noStrike" dirty="0" smtClean="0">
                          <a:effectLst/>
                        </a:rPr>
                        <a:t>(1.8)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4" name="Text Box 868"/>
          <p:cNvSpPr txBox="1">
            <a:spLocks noChangeArrowheads="1"/>
          </p:cNvSpPr>
          <p:nvPr/>
        </p:nvSpPr>
        <p:spPr bwMode="auto">
          <a:xfrm rot="10800000" flipV="1">
            <a:off x="14258461" y="9849780"/>
            <a:ext cx="5942012" cy="600461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00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defTabSz="3135313"/>
            <a:r>
              <a:rPr lang="en-US" sz="2800" dirty="0" smtClean="0"/>
              <a:t>Screenings and Risk Assessments </a:t>
            </a:r>
            <a:endParaRPr lang="en-US" sz="2800" dirty="0"/>
          </a:p>
        </p:txBody>
      </p:sp>
      <p:sp>
        <p:nvSpPr>
          <p:cNvPr id="40" name="Text Box 888"/>
          <p:cNvSpPr txBox="1">
            <a:spLocks noChangeArrowheads="1"/>
          </p:cNvSpPr>
          <p:nvPr/>
        </p:nvSpPr>
        <p:spPr bwMode="auto">
          <a:xfrm>
            <a:off x="13643992" y="10461848"/>
            <a:ext cx="7200800" cy="197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508250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Using 17 “yes/no” items asking whether screening questions (e.g., Did a doctor of other healthcare provider talk to you about eating/healthy diet?”) were asked, we constructed a composite scale ranging from 0 to 17. At intake, young adults reported that an average of 3.3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(SD = 3.9)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topics were addressed versus 3.5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(SD = 3.5)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at 6 months later.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854462"/>
              </p:ext>
            </p:extLst>
          </p:nvPr>
        </p:nvGraphicFramePr>
        <p:xfrm>
          <a:off x="7055260" y="13377066"/>
          <a:ext cx="7092788" cy="2341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475116"/>
              </p:ext>
            </p:extLst>
          </p:nvPr>
        </p:nvGraphicFramePr>
        <p:xfrm>
          <a:off x="20304125" y="5457293"/>
          <a:ext cx="6697351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3" name="Picture 42" descr="YI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6" y="671844"/>
            <a:ext cx="1579985" cy="228345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62601" y="427043"/>
            <a:ext cx="4238875" cy="949693"/>
          </a:xfrm>
          <a:prstGeom prst="rect">
            <a:avLst/>
          </a:prstGeom>
        </p:spPr>
      </p:pic>
      <p:pic>
        <p:nvPicPr>
          <p:cNvPr id="45" name="Picture 2" descr="L:\Groups\VCHIP\VCHIP Graphics &amp; Logos &amp; Templates\AHS\MoonOverVermon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752" y="728062"/>
            <a:ext cx="1981200" cy="94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2446748" y="1856892"/>
            <a:ext cx="2079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Department of Mental Health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964</Words>
  <Application>Microsoft Office PowerPoint</Application>
  <PresentationFormat>Custom</PresentationFormat>
  <Paragraphs>128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Healthcare Utilization and Quality among Young Adult Clients in a Mental Health System of Care Thomas Delaney PhD1, Jody Kamon PhD1, and Jesse Suter PhD2  1University of Vermont College of Medicine, Burlington, VT 2 Center for Disability and Community Inclusion, University of Vermont, Burlington, VT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Starting Point</dc:title>
  <dc:creator>Med Photo 656-2254</dc:creator>
  <cp:lastModifiedBy>medlocal</cp:lastModifiedBy>
  <cp:revision>159</cp:revision>
  <dcterms:created xsi:type="dcterms:W3CDTF">2004-10-19T01:05:28Z</dcterms:created>
  <dcterms:modified xsi:type="dcterms:W3CDTF">2012-08-02T17:03:19Z</dcterms:modified>
</cp:coreProperties>
</file>